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7556500" cy="106934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4368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6158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Дополнение по указаниям пользователя от 01.10.2026: проверка работоспособности до монтажа; видео для телевизора с рамкой; возможный демонтаж нижней рамки безрамочного ТВ; риск гарантии; риск повреждения при самостоятельной установке. Последствия для гарантии указаны с учётом условий производителя.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xmlns="" id="{03E14C2F-3E35-47F0-9D35-FA205B546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xmlns="" id="{8BAD1502-13FB-4A36-8F2B-A691DAE5AE6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AF270385-6911-4627-82D3-A05A6A9E436D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DDFAC2D9-2CAD-497F-8B37-B1C9319EF43B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01.10.2026</a:t>
            </a:fld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209A2A67-B737-4A67-98D3-06871465DB21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900" b="0" i="0">
                <a:solidFill>
                  <a:schemeClr val="tx1"/>
                </a:solidFill>
                <a:latin typeface="宋体"/>
                <a:ea typeface="宋体"/>
                <a:cs typeface="宋体"/>
              </a:defRPr>
            </a:lvl1pPr>
          </a:lstStyle>
          <a:p>
            <a:pPr marL="12700">
              <a:lnSpc>
                <a:spcPts val="1255"/>
              </a:lnSpc>
              <a:buNone/>
            </a:pPr>
            <a:r>
              <a:t>第 </a:t>
            </a:r>
            <a:fld id="{81D60167-4931-47E6-BA6A-407CBD079E47}" type="slidenum">
              <a:rPr sz="1050" spc="-5">
                <a:latin typeface="Times New Roman"/>
                <a:ea typeface="Times New Roman"/>
                <a:cs typeface="Times New Roman"/>
              </a:rPr>
              <a:t>‹#›</a:t>
            </a:fld>
            <a:r>
              <a:rPr sz="1050" spc="-5">
                <a:latin typeface="Times New Roman"/>
                <a:ea typeface="Times New Roman"/>
                <a:cs typeface="Times New Roman"/>
              </a:rPr>
              <a:t> </a:t>
            </a:r>
            <a:r>
              <a:t>页 共 </a:t>
            </a:r>
            <a:r>
              <a:rPr>
                <a:latin typeface="Times New Roman"/>
                <a:ea typeface="Times New Roman"/>
                <a:cs typeface="Times New Roman"/>
              </a:rPr>
              <a:t>5</a:t>
            </a:r>
            <a:r>
              <a:rPr spc="60">
                <a:latin typeface="Times New Roman"/>
                <a:ea typeface="Times New Roman"/>
                <a:cs typeface="Times New Roman"/>
              </a:rPr>
              <a:t> </a:t>
            </a:r>
            <a:r>
              <a:t>页</a:t>
            </a:r>
            <a:endParaRPr sz="105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xmlns="" id="{929FF763-6C82-475C-840B-DAD2845AC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xmlns="" id="{172B3EA7-D759-456E-B036-744017677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D1346F73-367E-4E5B-A60A-699E2C2A297A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03AAA7C9-8B58-4BE5-AA31-7E531662534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01.10.2026</a:t>
            </a:fld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644CC87C-09C3-4AAF-ABF4-62DD58915675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900" b="0" i="0">
                <a:solidFill>
                  <a:schemeClr val="tx1"/>
                </a:solidFill>
                <a:latin typeface="宋体"/>
                <a:ea typeface="宋体"/>
                <a:cs typeface="宋体"/>
              </a:defRPr>
            </a:lvl1pPr>
          </a:lstStyle>
          <a:p>
            <a:pPr marL="12700">
              <a:lnSpc>
                <a:spcPts val="1255"/>
              </a:lnSpc>
              <a:buNone/>
            </a:pPr>
            <a:r>
              <a:t>第 </a:t>
            </a:r>
            <a:fld id="{81D60167-4931-47E6-BA6A-407CBD079E47}" type="slidenum">
              <a:rPr sz="1050" spc="-5">
                <a:latin typeface="Times New Roman"/>
                <a:ea typeface="Times New Roman"/>
                <a:cs typeface="Times New Roman"/>
              </a:rPr>
              <a:t>‹#›</a:t>
            </a:fld>
            <a:r>
              <a:rPr sz="1050" spc="-5">
                <a:latin typeface="Times New Roman"/>
                <a:ea typeface="Times New Roman"/>
                <a:cs typeface="Times New Roman"/>
              </a:rPr>
              <a:t> </a:t>
            </a:r>
            <a:r>
              <a:t>页 共 </a:t>
            </a:r>
            <a:r>
              <a:rPr>
                <a:latin typeface="Times New Roman"/>
                <a:ea typeface="Times New Roman"/>
                <a:cs typeface="Times New Roman"/>
              </a:rPr>
              <a:t>5</a:t>
            </a:r>
            <a:r>
              <a:rPr spc="60">
                <a:latin typeface="Times New Roman"/>
                <a:ea typeface="Times New Roman"/>
                <a:cs typeface="Times New Roman"/>
              </a:rPr>
              <a:t> </a:t>
            </a:r>
            <a:r>
              <a:t>页</a:t>
            </a:r>
            <a:endParaRPr sz="105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xmlns="" id="{C829687E-DB97-4240-9220-EA01A7D89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xmlns="" id="{750CF6E9-454F-480E-805F-AF273ED6C7A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8C1A55D1-8708-4876-9CE1-C8E144F7B8A8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065AC679-B54E-4D55-A839-7578375F5FA5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7F4E5EAF-E324-493F-B8D9-AD436D21CBFA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01.10.2026</a:t>
            </a:fld>
            <a:endParaRPr/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xmlns="" id="{18DECF7D-0046-4CD3-9BC3-8297CD5DA54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900" b="0" i="0">
                <a:solidFill>
                  <a:schemeClr val="tx1"/>
                </a:solidFill>
                <a:latin typeface="宋体"/>
                <a:ea typeface="宋体"/>
                <a:cs typeface="宋体"/>
              </a:defRPr>
            </a:lvl1pPr>
          </a:lstStyle>
          <a:p>
            <a:pPr marL="12700">
              <a:lnSpc>
                <a:spcPts val="1255"/>
              </a:lnSpc>
              <a:buNone/>
            </a:pPr>
            <a:r>
              <a:t>第 </a:t>
            </a:r>
            <a:fld id="{81D60167-4931-47E6-BA6A-407CBD079E47}" type="slidenum">
              <a:rPr sz="1050" spc="-5">
                <a:latin typeface="Times New Roman"/>
                <a:ea typeface="Times New Roman"/>
                <a:cs typeface="Times New Roman"/>
              </a:rPr>
              <a:t>‹#›</a:t>
            </a:fld>
            <a:r>
              <a:rPr sz="1050" spc="-5">
                <a:latin typeface="Times New Roman"/>
                <a:ea typeface="Times New Roman"/>
                <a:cs typeface="Times New Roman"/>
              </a:rPr>
              <a:t> </a:t>
            </a:r>
            <a:r>
              <a:t>页 共 </a:t>
            </a:r>
            <a:r>
              <a:rPr>
                <a:latin typeface="Times New Roman"/>
                <a:ea typeface="Times New Roman"/>
                <a:cs typeface="Times New Roman"/>
              </a:rPr>
              <a:t>5</a:t>
            </a:r>
            <a:r>
              <a:rPr spc="60">
                <a:latin typeface="Times New Roman"/>
                <a:ea typeface="Times New Roman"/>
                <a:cs typeface="Times New Roman"/>
              </a:rPr>
              <a:t> </a:t>
            </a:r>
            <a:r>
              <a:t>页</a:t>
            </a:r>
            <a:endParaRPr sz="105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xmlns="" id="{51123A8E-F259-4ADA-8FE5-2DAA36A10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xmlns="" id="{AD3FCE25-59B9-45D1-8C75-3FED83FF388B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BD31D6C0-70B7-4F3A-9833-D8A737F4E55C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01.10.2026</a:t>
            </a:fld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923DEA19-F53F-4355-A5D4-692FB1F14087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900" b="0" i="0">
                <a:solidFill>
                  <a:schemeClr val="tx1"/>
                </a:solidFill>
                <a:latin typeface="宋体"/>
                <a:ea typeface="宋体"/>
                <a:cs typeface="宋体"/>
              </a:defRPr>
            </a:lvl1pPr>
          </a:lstStyle>
          <a:p>
            <a:pPr marL="12700">
              <a:lnSpc>
                <a:spcPts val="1255"/>
              </a:lnSpc>
              <a:buNone/>
            </a:pPr>
            <a:r>
              <a:t>第 </a:t>
            </a:r>
            <a:fld id="{81D60167-4931-47E6-BA6A-407CBD079E47}" type="slidenum">
              <a:rPr sz="1050" spc="-5">
                <a:latin typeface="Times New Roman"/>
                <a:ea typeface="Times New Roman"/>
                <a:cs typeface="Times New Roman"/>
              </a:rPr>
              <a:t>‹#›</a:t>
            </a:fld>
            <a:r>
              <a:rPr sz="1050" spc="-5">
                <a:latin typeface="Times New Roman"/>
                <a:ea typeface="Times New Roman"/>
                <a:cs typeface="Times New Roman"/>
              </a:rPr>
              <a:t> </a:t>
            </a:r>
            <a:r>
              <a:t>页 共 </a:t>
            </a:r>
            <a:r>
              <a:rPr>
                <a:latin typeface="Times New Roman"/>
                <a:ea typeface="Times New Roman"/>
                <a:cs typeface="Times New Roman"/>
              </a:rPr>
              <a:t>5</a:t>
            </a:r>
            <a:r>
              <a:rPr spc="60">
                <a:latin typeface="Times New Roman"/>
                <a:ea typeface="Times New Roman"/>
                <a:cs typeface="Times New Roman"/>
              </a:rPr>
              <a:t> </a:t>
            </a:r>
            <a:r>
              <a:t>页</a:t>
            </a:r>
            <a:endParaRPr sz="105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xmlns="" id="{66BEB81F-0F1A-4482-B53E-7EEFD3DD9A60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xmlns="" id="{25FFB49D-0F4A-4A0A-A54F-2A6B80E8F295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01.10.2026</a:t>
            </a:fld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56E24EF4-A6A9-4B80-9468-FD2B1AFBCEAF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900" b="0" i="0">
                <a:solidFill>
                  <a:schemeClr val="tx1"/>
                </a:solidFill>
                <a:latin typeface="宋体"/>
                <a:ea typeface="宋体"/>
                <a:cs typeface="宋体"/>
              </a:defRPr>
            </a:lvl1pPr>
          </a:lstStyle>
          <a:p>
            <a:pPr marL="12700">
              <a:lnSpc>
                <a:spcPts val="1255"/>
              </a:lnSpc>
              <a:buNone/>
            </a:pPr>
            <a:r>
              <a:t>第 </a:t>
            </a:r>
            <a:fld id="{81D60167-4931-47E6-BA6A-407CBD079E47}" type="slidenum">
              <a:rPr sz="1050" spc="-5">
                <a:latin typeface="Times New Roman"/>
                <a:ea typeface="Times New Roman"/>
                <a:cs typeface="Times New Roman"/>
              </a:rPr>
              <a:t>‹#›</a:t>
            </a:fld>
            <a:r>
              <a:rPr sz="1050" spc="-5">
                <a:latin typeface="Times New Roman"/>
                <a:ea typeface="Times New Roman"/>
                <a:cs typeface="Times New Roman"/>
              </a:rPr>
              <a:t> </a:t>
            </a:r>
            <a:r>
              <a:t>页 共 </a:t>
            </a:r>
            <a:r>
              <a:rPr>
                <a:latin typeface="Times New Roman"/>
                <a:ea typeface="Times New Roman"/>
                <a:cs typeface="Times New Roman"/>
              </a:rPr>
              <a:t>5</a:t>
            </a:r>
            <a:r>
              <a:rPr spc="60">
                <a:latin typeface="Times New Roman"/>
                <a:ea typeface="Times New Roman"/>
                <a:cs typeface="Times New Roman"/>
              </a:rPr>
              <a:t> </a:t>
            </a:r>
            <a:r>
              <a:t>页</a:t>
            </a:r>
            <a:endParaRPr sz="105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xmlns="" id="{1455A050-D393-4096-91B9-D35B9B5E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xmlns="" id="{CF9F6015-2D76-4544-87B0-E2D4E3838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1A436AA7-9FAB-4A29-B371-60C82E7CA0B2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7BC07306-A302-4692-92A1-E136B77500DE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01.10.2026</a:t>
            </a:fld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32836774-378A-40D5-8B59-03952A92B40E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3212083" y="9923498"/>
            <a:ext cx="892810" cy="172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900" b="0" i="0">
                <a:solidFill>
                  <a:schemeClr val="tx1"/>
                </a:solidFill>
                <a:latin typeface="宋体"/>
                <a:ea typeface="宋体"/>
                <a:cs typeface="宋体"/>
              </a:defRPr>
            </a:lvl1pPr>
          </a:lstStyle>
          <a:p>
            <a:pPr marL="12700">
              <a:lnSpc>
                <a:spcPts val="1255"/>
              </a:lnSpc>
              <a:buNone/>
            </a:pPr>
            <a:r>
              <a:t>第 </a:t>
            </a:r>
            <a:fld id="{81D60167-4931-47E6-BA6A-407CBD079E47}" type="slidenum">
              <a:rPr sz="1050" spc="-5">
                <a:latin typeface="Times New Roman"/>
                <a:ea typeface="Times New Roman"/>
                <a:cs typeface="Times New Roman"/>
              </a:rPr>
              <a:t>‹#›</a:t>
            </a:fld>
            <a:r>
              <a:rPr sz="1050" spc="-5">
                <a:latin typeface="Times New Roman"/>
                <a:ea typeface="Times New Roman"/>
                <a:cs typeface="Times New Roman"/>
              </a:rPr>
              <a:t> </a:t>
            </a:r>
            <a:r>
              <a:t>页 共 </a:t>
            </a:r>
            <a:r>
              <a:rPr>
                <a:latin typeface="Times New Roman"/>
                <a:ea typeface="Times New Roman"/>
                <a:cs typeface="Times New Roman"/>
              </a:rPr>
              <a:t>5</a:t>
            </a:r>
            <a:r>
              <a:rPr spc="60">
                <a:latin typeface="Times New Roman"/>
                <a:ea typeface="Times New Roman"/>
                <a:cs typeface="Times New Roman"/>
              </a:rPr>
              <a:t> </a:t>
            </a:r>
            <a:r>
              <a:t>页</a:t>
            </a:r>
            <a:endParaRPr sz="1050">
              <a:latin typeface="Times New Roman"/>
              <a:ea typeface="Times New Roman"/>
              <a:cs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tKctKeXFOJo" TargetMode="External"/><Relationship Id="rId5" Type="http://schemas.openxmlformats.org/officeDocument/2006/relationships/hyperlink" Target="https://www.youtube.com/watch?v=d94OtOc9TrE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cument-label">
            <a:extLst>
              <a:ext uri="{FF2B5EF4-FFF2-40B4-BE49-F238E27FC236}">
                <a16:creationId xmlns:a16="http://schemas.microsoft.com/office/drawing/2014/main" xmlns="" id="{2ED452CC-8061-475C-BBA1-96273ACAD5AD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64770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1">
                <a:solidFill>
                  <a:srgbClr val="222222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iBoard • Сенсорная рамка для ТВ, серия Y</a:t>
            </a:r>
          </a:p>
        </p:txBody>
      </p:sp>
      <p:sp>
        <p:nvSpPr>
          <p:cNvPr id="2" name="warning-title">
            <a:extLst>
              <a:ext uri="{FF2B5EF4-FFF2-40B4-BE49-F238E27FC236}">
                <a16:creationId xmlns:a16="http://schemas.microsoft.com/office/drawing/2014/main" xmlns="" id="{5AA8FAB1-4939-404C-A0C4-7B854AB2ECB0}"/>
              </a:ext>
            </a:extLst>
          </p:cNvPr>
          <p:cNvSpPr>
            <a:spLocks noGrp="1"/>
          </p:cNvSpPr>
          <p:nvPr/>
        </p:nvSpPr>
        <p:spPr>
          <a:xfrm>
            <a:off x="533400" y="885825"/>
            <a:ext cx="64770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1">
                <a:solidFill>
                  <a:srgbClr val="C00000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Перед монтажом на телевизор</a:t>
            </a:r>
          </a:p>
        </p:txBody>
      </p:sp>
      <p:sp>
        <p:nvSpPr>
          <p:cNvPr id="3" name="test-title">
            <a:extLst>
              <a:ext uri="{FF2B5EF4-FFF2-40B4-BE49-F238E27FC236}">
                <a16:creationId xmlns:a16="http://schemas.microsoft.com/office/drawing/2014/main" xmlns="" id="{44F7E20C-9F2E-4CA9-9DBB-B643D0BE3F96}"/>
              </a:ext>
            </a:extLst>
          </p:cNvPr>
          <p:cNvSpPr>
            <a:spLocks noGrp="1"/>
          </p:cNvSpPr>
          <p:nvPr/>
        </p:nvSpPr>
        <p:spPr>
          <a:xfrm>
            <a:off x="533400" y="1838325"/>
            <a:ext cx="6477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111111"/>
                </a:solidFill>
                <a:latin typeface="Calibri"/>
                <a:ea typeface="Calibri"/>
                <a:cs typeface="Calibri"/>
              </a:defRPr>
            </a:pPr>
            <a:r>
              <a:rPr sz="1725" b="1" dirty="0" err="1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Проверьте</a:t>
            </a:r>
            <a:r>
              <a:rPr sz="1725" b="1" dirty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725" b="1" dirty="0" err="1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работоспособность</a:t>
            </a:r>
            <a:r>
              <a:rPr sz="1725" b="1" dirty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725" b="1" dirty="0" err="1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до</a:t>
            </a:r>
            <a:r>
              <a:rPr sz="1725" b="1" dirty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1725" b="1" dirty="0" smtClean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приклеивания на ТВ</a:t>
            </a:r>
            <a:endParaRPr sz="1725" b="1" dirty="0">
              <a:solidFill>
                <a:srgbClr val="11111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est-body">
            <a:extLst>
              <a:ext uri="{FF2B5EF4-FFF2-40B4-BE49-F238E27FC236}">
                <a16:creationId xmlns:a16="http://schemas.microsoft.com/office/drawing/2014/main" xmlns="" id="{0C7DD551-D610-4F75-92D1-A65BF329C052}"/>
              </a:ext>
            </a:extLst>
          </p:cNvPr>
          <p:cNvSpPr>
            <a:spLocks noGrp="1"/>
          </p:cNvSpPr>
          <p:nvPr/>
        </p:nvSpPr>
        <p:spPr>
          <a:xfrm>
            <a:off x="533400" y="2257425"/>
            <a:ext cx="6477000" cy="1285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111111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После сборки, до приклеивания рамки к телевизору, подключите её к компьютеру через USB. Убедитесь, что рамка определяется и реагирует на касания по всей рабочей области.</a:t>
            </a:r>
          </a:p>
          <a:p>
            <a:pPr>
              <a:defRPr sz="1575" b="0">
                <a:solidFill>
                  <a:srgbClr val="111111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При обнаружении неисправности не выполняйте монтаж.</a:t>
            </a:r>
          </a:p>
        </p:txBody>
      </p:sp>
      <p:sp>
        <p:nvSpPr>
          <p:cNvPr id="5" name="video-title">
            <a:extLst>
              <a:ext uri="{FF2B5EF4-FFF2-40B4-BE49-F238E27FC236}">
                <a16:creationId xmlns:a16="http://schemas.microsoft.com/office/drawing/2014/main" xmlns="" id="{827FD9E4-90FC-4D7A-BE17-517DD2D8641F}"/>
              </a:ext>
            </a:extLst>
          </p:cNvPr>
          <p:cNvSpPr>
            <a:spLocks noGrp="1"/>
          </p:cNvSpPr>
          <p:nvPr/>
        </p:nvSpPr>
        <p:spPr>
          <a:xfrm>
            <a:off x="533400" y="3876675"/>
            <a:ext cx="6477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111111"/>
                </a:solidFill>
                <a:latin typeface="Calibri"/>
                <a:ea typeface="Calibri"/>
                <a:cs typeface="Calibri"/>
              </a:defRPr>
            </a:pPr>
            <a:r>
              <a:rPr sz="1725" b="1" dirty="0" err="1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Видео</a:t>
            </a:r>
            <a:r>
              <a:rPr sz="1725" b="1" dirty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725" b="1" dirty="0" err="1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монтаж</a:t>
            </a:r>
            <a:r>
              <a:rPr sz="1725" b="1" dirty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725" b="1" dirty="0" err="1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на</a:t>
            </a:r>
            <a:r>
              <a:rPr sz="1725" b="1" dirty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725" b="1" dirty="0" err="1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телевизор</a:t>
            </a:r>
            <a:r>
              <a:rPr sz="1725" b="1" dirty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 с </a:t>
            </a:r>
            <a:r>
              <a:rPr sz="1725" b="1" dirty="0" err="1" smtClean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рамкой</a:t>
            </a:r>
            <a:r>
              <a:rPr lang="ru-RU" sz="1725" b="1" dirty="0" smtClean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 по всему периметру ТВ</a:t>
            </a:r>
            <a:endParaRPr sz="1725" b="1" dirty="0">
              <a:solidFill>
                <a:srgbClr val="11111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video-body">
            <a:extLst>
              <a:ext uri="{FF2B5EF4-FFF2-40B4-BE49-F238E27FC236}">
                <a16:creationId xmlns:a16="http://schemas.microsoft.com/office/drawing/2014/main" xmlns="" id="{B5144DDA-A927-4F45-8F64-9B701A7131C6}"/>
              </a:ext>
            </a:extLst>
          </p:cNvPr>
          <p:cNvSpPr>
            <a:spLocks noGrp="1"/>
          </p:cNvSpPr>
          <p:nvPr/>
        </p:nvSpPr>
        <p:spPr>
          <a:xfrm>
            <a:off x="533400" y="4295775"/>
            <a:ext cx="647700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111111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Ссылка в конце инструкции показывает монтаж на телевизор с рамкой. Такой способ установки может не подходить для безрамочных моделей.</a:t>
            </a:r>
          </a:p>
        </p:txBody>
      </p:sp>
      <p:sp>
        <p:nvSpPr>
          <p:cNvPr id="7" name="warranty-title">
            <a:extLst>
              <a:ext uri="{FF2B5EF4-FFF2-40B4-BE49-F238E27FC236}">
                <a16:creationId xmlns:a16="http://schemas.microsoft.com/office/drawing/2014/main" xmlns="" id="{8E5251B4-9EBC-4CE9-9DA5-B6140713EDD4}"/>
              </a:ext>
            </a:extLst>
          </p:cNvPr>
          <p:cNvSpPr>
            <a:spLocks noGrp="1"/>
          </p:cNvSpPr>
          <p:nvPr/>
        </p:nvSpPr>
        <p:spPr>
          <a:xfrm>
            <a:off x="533400" y="5476875"/>
            <a:ext cx="6477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111111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Безрамочный телевизор и гарантия</a:t>
            </a:r>
          </a:p>
        </p:txBody>
      </p:sp>
      <p:sp>
        <p:nvSpPr>
          <p:cNvPr id="8" name="warranty-body">
            <a:extLst>
              <a:ext uri="{FF2B5EF4-FFF2-40B4-BE49-F238E27FC236}">
                <a16:creationId xmlns:a16="http://schemas.microsoft.com/office/drawing/2014/main" xmlns="" id="{E6F42837-BC28-4A06-B08C-01AD05758311}"/>
              </a:ext>
            </a:extLst>
          </p:cNvPr>
          <p:cNvSpPr>
            <a:spLocks noGrp="1"/>
          </p:cNvSpPr>
          <p:nvPr/>
        </p:nvSpPr>
        <p:spPr>
          <a:xfrm>
            <a:off x="533400" y="5895975"/>
            <a:ext cx="6477000" cy="1447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111111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Для установки на безрамочный телевизор может понадобиться снятие его нижней рамки (декоративной планки). Такое вмешательство может привести к потере гарантии на телевизор в соответствии с условиями производителя. До демонтажа уточните эти условия в авторизованном сервисном центре.</a:t>
            </a:r>
          </a:p>
        </p:txBody>
      </p:sp>
      <p:sp>
        <p:nvSpPr>
          <p:cNvPr id="9" name="risk-title">
            <a:extLst>
              <a:ext uri="{FF2B5EF4-FFF2-40B4-BE49-F238E27FC236}">
                <a16:creationId xmlns:a16="http://schemas.microsoft.com/office/drawing/2014/main" xmlns="" id="{2BF3E24B-3899-4C45-8A3E-934A47FA3FE1}"/>
              </a:ext>
            </a:extLst>
          </p:cNvPr>
          <p:cNvSpPr>
            <a:spLocks noGrp="1"/>
          </p:cNvSpPr>
          <p:nvPr/>
        </p:nvSpPr>
        <p:spPr>
          <a:xfrm>
            <a:off x="533400" y="7677150"/>
            <a:ext cx="6477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C00000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Риск при самостоятельной установке</a:t>
            </a:r>
          </a:p>
        </p:txBody>
      </p:sp>
      <p:sp>
        <p:nvSpPr>
          <p:cNvPr id="10" name="risk-body">
            <a:extLst>
              <a:ext uri="{FF2B5EF4-FFF2-40B4-BE49-F238E27FC236}">
                <a16:creationId xmlns:a16="http://schemas.microsoft.com/office/drawing/2014/main" xmlns="" id="{7CAE3276-A33E-4767-BA11-50D2E31142FB}"/>
              </a:ext>
            </a:extLst>
          </p:cNvPr>
          <p:cNvSpPr>
            <a:spLocks noGrp="1"/>
          </p:cNvSpPr>
          <p:nvPr/>
        </p:nvSpPr>
        <p:spPr>
          <a:xfrm>
            <a:off x="533400" y="8096250"/>
            <a:ext cx="64770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111111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111111"/>
                </a:solidFill>
                <a:latin typeface="Calibri"/>
                <a:ea typeface="Calibri"/>
                <a:cs typeface="Calibri"/>
              </a:rPr>
              <a:t>При самостоятельной установке сенсорной рамки покупатель принимает на себя риск повреждения телевизора. Если вы не уверены в безопасном способе монтажа, обратитесь к специалисту.</a:t>
            </a:r>
          </a:p>
        </p:txBody>
      </p:sp>
      <p:sp>
        <p:nvSpPr>
          <p:cNvPr id="11" name="supply-note">
            <a:extLst>
              <a:ext uri="{FF2B5EF4-FFF2-40B4-BE49-F238E27FC236}">
                <a16:creationId xmlns:a16="http://schemas.microsoft.com/office/drawing/2014/main" xmlns="" id="{8A676E19-33FD-4D0B-AFB6-4B3AF64E720C}"/>
              </a:ext>
            </a:extLst>
          </p:cNvPr>
          <p:cNvSpPr>
            <a:spLocks noGrp="1"/>
          </p:cNvSpPr>
          <p:nvPr/>
        </p:nvSpPr>
        <p:spPr>
          <a:xfrm>
            <a:off x="533400" y="9715500"/>
            <a:ext cx="6477000" cy="660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0">
                <a:solidFill>
                  <a:srgbClr val="444444"/>
                </a:solidFill>
                <a:latin typeface="Calibri"/>
                <a:ea typeface="Calibri"/>
                <a:cs typeface="Calibri"/>
              </a:defRPr>
            </a:pPr>
            <a:r>
              <a:rPr b="0" dirty="0" err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Рамка</a:t>
            </a:r>
            <a:r>
              <a:rPr b="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dirty="0" err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поставляется</a:t>
            </a:r>
            <a:r>
              <a:rPr b="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dirty="0" err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без</a:t>
            </a:r>
            <a:r>
              <a:rPr b="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dirty="0" err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защитного</a:t>
            </a:r>
            <a:r>
              <a:rPr b="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dirty="0" err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стекла</a:t>
            </a:r>
            <a:r>
              <a:rPr b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.</a:t>
            </a:r>
            <a:r>
              <a:rPr lang="ru-RU" b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(Рекомендуется установить защитное стекло во избежание повреждения матрицы во время использования)</a:t>
            </a:r>
            <a:endParaRPr b="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068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A214D97-CEB1-4211-8CD2-8BCFD28F2A8A}"/>
              </a:ext>
            </a:extLst>
          </p:cNvPr>
          <p:cNvSpPr>
            <a:spLocks noGrp="1"/>
          </p:cNvSpPr>
          <p:nvPr/>
        </p:nvSpPr>
        <p:spPr>
          <a:xfrm>
            <a:off x="425450" y="13374"/>
            <a:ext cx="67494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400"/>
              <a:t> </a:t>
            </a:r>
            <a:r>
              <a:rPr b="1">
                <a:solidFill>
                  <a:srgbClr val="FF0000"/>
                </a:solidFill>
              </a:rPr>
              <a:t>Руководство по сборке интерактивной сенсорной рамки для ТВ </a:t>
            </a:r>
            <a:r>
              <a:rPr b="1"/>
              <a:t>серия Y</a:t>
            </a:r>
          </a:p>
          <a:p>
            <a:endParaRPr/>
          </a:p>
        </p:txBody>
      </p:sp>
      <p:pic>
        <p:nvPicPr>
          <p:cNvPr id="32" name="图片 -2147482572"/>
          <p:cNvPicPr>
            <a:picLocks noChangeAspect="1"/>
          </p:cNvPicPr>
          <p:nvPr/>
        </p:nvPicPr>
        <p:blipFill>
          <a:blip r:embed="rId3"/>
          <a:srcRect t="1643" r="1312"/>
          <a:stretch>
            <a:fillRect/>
          </a:stretch>
        </p:blipFill>
        <p:spPr>
          <a:xfrm>
            <a:off x="840739" y="1176020"/>
            <a:ext cx="6304280" cy="3881755"/>
          </a:xfrm>
          <a:prstGeom prst="rect">
            <a:avLst/>
          </a:prstGeom>
          <a:ln w="9525">
            <a:noFill/>
          </a:ln>
        </p:spPr>
      </p:pic>
      <p:sp>
        <p:nvSpPr>
          <p:cNvPr id="14" name="文本框 1073742866">
            <a:extLst>
              <a:ext uri="{FF2B5EF4-FFF2-40B4-BE49-F238E27FC236}">
                <a16:creationId xmlns:a16="http://schemas.microsoft.com/office/drawing/2014/main" xmlns="" id="{73960149-FB68-44CF-B7D9-2CADB2F6B586}"/>
              </a:ext>
            </a:extLst>
          </p:cNvPr>
          <p:cNvSpPr>
            <a:spLocks noGrp="1"/>
          </p:cNvSpPr>
          <p:nvPr/>
        </p:nvSpPr>
        <p:spPr>
          <a:xfrm>
            <a:off x="2999421" y="1386204"/>
            <a:ext cx="2226945" cy="81216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noFill/>
          </a:ln>
        </p:spPr>
        <p:txBody>
          <a:bodyPr vert="horz" anchor="t"/>
          <a:lstStyle/>
          <a:p>
            <a:pPr algn="l">
              <a:buNone/>
            </a:pPr>
            <a:r>
              <a:rPr sz="1200" b="1"/>
              <a:t>D</a:t>
            </a:r>
            <a:r>
              <a:rPr sz="1200"/>
              <a:t> принимающая сторона (черный диод)</a:t>
            </a:r>
            <a:endParaRPr/>
          </a:p>
        </p:txBody>
      </p:sp>
      <p:sp>
        <p:nvSpPr>
          <p:cNvPr id="15" name="文本框 12">
            <a:extLst>
              <a:ext uri="{FF2B5EF4-FFF2-40B4-BE49-F238E27FC236}">
                <a16:creationId xmlns:a16="http://schemas.microsoft.com/office/drawing/2014/main" xmlns="" id="{40CE0424-2C28-41FB-B96A-C45B3D0539C0}"/>
              </a:ext>
            </a:extLst>
          </p:cNvPr>
          <p:cNvSpPr>
            <a:spLocks noGrp="1"/>
          </p:cNvSpPr>
          <p:nvPr/>
        </p:nvSpPr>
        <p:spPr>
          <a:xfrm>
            <a:off x="2649219" y="4013200"/>
            <a:ext cx="3012440" cy="290831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noFill/>
          </a:ln>
        </p:spPr>
        <p:txBody>
          <a:bodyPr vert="horz" anchor="t"/>
          <a:lstStyle/>
          <a:p>
            <a:pPr algn="l">
              <a:buNone/>
            </a:pPr>
            <a:r>
              <a:rPr sz="1200"/>
              <a:t>А Сторона запуска (белый диод)</a:t>
            </a:r>
          </a:p>
          <a:p>
            <a:pPr algn="l">
              <a:buNone/>
            </a:pPr>
            <a:endParaRPr/>
          </a:p>
        </p:txBody>
      </p:sp>
      <p:sp>
        <p:nvSpPr>
          <p:cNvPr id="16" name="文本框 13">
            <a:extLst>
              <a:ext uri="{FF2B5EF4-FFF2-40B4-BE49-F238E27FC236}">
                <a16:creationId xmlns:a16="http://schemas.microsoft.com/office/drawing/2014/main" xmlns="" id="{BAE2C041-EDE7-4789-8306-87545D634C32}"/>
              </a:ext>
            </a:extLst>
          </p:cNvPr>
          <p:cNvSpPr>
            <a:spLocks noGrp="1"/>
          </p:cNvSpPr>
          <p:nvPr/>
        </p:nvSpPr>
        <p:spPr>
          <a:xfrm>
            <a:off x="1244599" y="2807969"/>
            <a:ext cx="1404620" cy="609601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noFill/>
          </a:ln>
        </p:spPr>
        <p:txBody>
          <a:bodyPr vert="horz" anchor="t"/>
          <a:lstStyle/>
          <a:p>
            <a:pPr algn="l">
              <a:buNone/>
            </a:pPr>
            <a:r>
              <a:rPr sz="1200"/>
              <a:t>B Сторона запуска</a:t>
            </a:r>
          </a:p>
          <a:p>
            <a:r>
              <a:rPr sz="1200"/>
              <a:t>(белый диод)</a:t>
            </a:r>
          </a:p>
        </p:txBody>
      </p:sp>
      <p:sp>
        <p:nvSpPr>
          <p:cNvPr id="17" name="文本框 14">
            <a:extLst>
              <a:ext uri="{FF2B5EF4-FFF2-40B4-BE49-F238E27FC236}">
                <a16:creationId xmlns:a16="http://schemas.microsoft.com/office/drawing/2014/main" xmlns="" id="{6B327A88-1EF1-4817-8581-1CE5C9FCA827}"/>
              </a:ext>
            </a:extLst>
          </p:cNvPr>
          <p:cNvSpPr>
            <a:spLocks noGrp="1"/>
          </p:cNvSpPr>
          <p:nvPr/>
        </p:nvSpPr>
        <p:spPr>
          <a:xfrm>
            <a:off x="4478019" y="2807970"/>
            <a:ext cx="1905000" cy="7620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noFill/>
          </a:ln>
        </p:spPr>
        <p:txBody>
          <a:bodyPr vert="horz" anchor="t"/>
          <a:lstStyle/>
          <a:p>
            <a:pPr algn="l">
              <a:buNone/>
            </a:pPr>
            <a:r>
              <a:rPr sz="1200" b="1"/>
              <a:t>С</a:t>
            </a:r>
            <a:r>
              <a:rPr sz="1200"/>
              <a:t> принимающая сторона</a:t>
            </a:r>
          </a:p>
          <a:p>
            <a:r>
              <a:rPr sz="1200"/>
              <a:t>(чёрный диод)</a:t>
            </a:r>
          </a:p>
          <a:p>
            <a:pPr algn="l">
              <a:buNone/>
            </a:pPr>
            <a:endParaRPr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EEEA58D-F693-4931-A0B5-C1132E8E17B7}"/>
              </a:ext>
            </a:extLst>
          </p:cNvPr>
          <p:cNvSpPr>
            <a:spLocks noGrp="1"/>
          </p:cNvSpPr>
          <p:nvPr/>
        </p:nvSpPr>
        <p:spPr>
          <a:xfrm>
            <a:off x="796924" y="902970"/>
            <a:ext cx="1166495" cy="29972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noFill/>
          </a:ln>
        </p:spPr>
        <p:txBody>
          <a:bodyPr vert="horz" anchor="t"/>
          <a:lstStyle/>
          <a:p>
            <a:pPr algn="l">
              <a:buNone/>
            </a:pPr>
            <a:r>
              <a:rPr sz="1200"/>
              <a:t>угол  4</a:t>
            </a:r>
          </a:p>
          <a:p>
            <a:pPr algn="l">
              <a:buNone/>
            </a:pPr>
            <a:endParaRPr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18015A4-E78B-489D-A7CF-5328F1796922}"/>
              </a:ext>
            </a:extLst>
          </p:cNvPr>
          <p:cNvSpPr>
            <a:spLocks noGrp="1"/>
          </p:cNvSpPr>
          <p:nvPr/>
        </p:nvSpPr>
        <p:spPr>
          <a:xfrm>
            <a:off x="5975984" y="876300"/>
            <a:ext cx="1320800" cy="29972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noFill/>
          </a:ln>
        </p:spPr>
        <p:txBody>
          <a:bodyPr vert="horz" anchor="t"/>
          <a:lstStyle/>
          <a:p>
            <a:pPr algn="l">
              <a:buNone/>
            </a:pPr>
            <a:r>
              <a:rPr sz="1200"/>
              <a:t>угол 3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6A45E743-84B4-4A1C-AA6E-994846F453F9}"/>
              </a:ext>
            </a:extLst>
          </p:cNvPr>
          <p:cNvSpPr>
            <a:spLocks noGrp="1"/>
          </p:cNvSpPr>
          <p:nvPr/>
        </p:nvSpPr>
        <p:spPr>
          <a:xfrm>
            <a:off x="748664" y="4636770"/>
            <a:ext cx="1519555" cy="2514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noFill/>
          </a:ln>
        </p:spPr>
        <p:txBody>
          <a:bodyPr vert="horz" anchor="t"/>
          <a:lstStyle/>
          <a:p>
            <a:pPr algn="l">
              <a:buNone/>
            </a:pPr>
            <a:r>
              <a:rPr sz="1200"/>
              <a:t>угол 2</a:t>
            </a:r>
          </a:p>
          <a:p>
            <a:pPr algn="l">
              <a:buNone/>
            </a:pPr>
            <a:endParaRPr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37C6AE3-2CA2-433F-83C4-61CBFB82127D}"/>
              </a:ext>
            </a:extLst>
          </p:cNvPr>
          <p:cNvSpPr>
            <a:spLocks noGrp="1"/>
          </p:cNvSpPr>
          <p:nvPr/>
        </p:nvSpPr>
        <p:spPr>
          <a:xfrm>
            <a:off x="6071234" y="4537710"/>
            <a:ext cx="616585" cy="3276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noFill/>
          </a:ln>
        </p:spPr>
        <p:txBody>
          <a:bodyPr vert="horz" anchor="t"/>
          <a:lstStyle/>
          <a:p>
            <a:pPr algn="l">
              <a:buNone/>
            </a:pPr>
            <a:r>
              <a:rPr sz="1200"/>
              <a:t>угол  1</a:t>
            </a:r>
          </a:p>
          <a:p>
            <a:pPr algn="l">
              <a:buNone/>
            </a:pPr>
            <a:endParaRPr/>
          </a:p>
        </p:txBody>
      </p:sp>
      <p:sp>
        <p:nvSpPr>
          <p:cNvPr id="24" name="文本框 6">
            <a:extLst>
              <a:ext uri="{FF2B5EF4-FFF2-40B4-BE49-F238E27FC236}">
                <a16:creationId xmlns:a16="http://schemas.microsoft.com/office/drawing/2014/main" xmlns="" id="{DE7A94F8-22CE-421C-8087-F8767C7A890A}"/>
              </a:ext>
            </a:extLst>
          </p:cNvPr>
          <p:cNvSpPr>
            <a:spLocks noGrp="1"/>
          </p:cNvSpPr>
          <p:nvPr/>
        </p:nvSpPr>
        <p:spPr>
          <a:xfrm>
            <a:off x="750570" y="5574278"/>
            <a:ext cx="63042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200"/>
              <a:t>1-й шаг:</a:t>
            </a:r>
          </a:p>
          <a:p>
            <a:pPr lvl="0">
              <a:buNone/>
            </a:pPr>
            <a:r>
              <a:rPr sz="1200"/>
              <a:t>Когда вы открываете упаковочную коробку, вы увидите </a:t>
            </a:r>
            <a:r>
              <a:rPr sz="1200" b="1"/>
              <a:t>4 профиля </a:t>
            </a:r>
            <a:r>
              <a:rPr sz="1200"/>
              <a:t>из алюминиевого сплава (которые состоят из корпуса, печатной платы, подключённых шлейфов и соединительных уголков):</a:t>
            </a:r>
          </a:p>
          <a:p>
            <a:pPr algn="l">
              <a:buNone/>
            </a:pPr>
            <a:endParaRPr sz="1200"/>
          </a:p>
        </p:txBody>
      </p:sp>
      <p:pic>
        <p:nvPicPr>
          <p:cNvPr id="42" name="Рисунок 2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87220" y="6551840"/>
            <a:ext cx="3583940" cy="899795"/>
          </a:xfrm>
          <a:prstGeom prst="rect">
            <a:avLst/>
          </a:prstGeom>
          <a:ln>
            <a:noFill/>
          </a:ln>
        </p:spPr>
      </p:pic>
      <p:sp>
        <p:nvSpPr>
          <p:cNvPr id="26" name="文本框 6">
            <a:extLst>
              <a:ext uri="{FF2B5EF4-FFF2-40B4-BE49-F238E27FC236}">
                <a16:creationId xmlns:a16="http://schemas.microsoft.com/office/drawing/2014/main" xmlns="" id="{2617E7E0-2B5C-47CB-8DE3-484DE6FAB7D3}"/>
              </a:ext>
            </a:extLst>
          </p:cNvPr>
          <p:cNvSpPr>
            <a:spLocks noGrp="1"/>
          </p:cNvSpPr>
          <p:nvPr/>
        </p:nvSpPr>
        <p:spPr>
          <a:xfrm>
            <a:off x="767080" y="7708900"/>
            <a:ext cx="62877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200"/>
              <a:t>2-й шаг:</a:t>
            </a:r>
          </a:p>
          <a:p>
            <a:pPr lvl="0">
              <a:buNone/>
            </a:pPr>
            <a:r>
              <a:rPr sz="1200"/>
              <a:t>Разложить профили на ровной поверхности, что бы углы с одинаковыми символами были рядом, (клейкой лентой вниз):</a:t>
            </a:r>
          </a:p>
          <a:p>
            <a:r>
              <a:rPr sz="1200"/>
              <a:t>Что бы угол А лежал возле угла А; угол В с углом B; угол C с углом C; угол D с углом D.</a:t>
            </a:r>
          </a:p>
          <a:p>
            <a:pPr algn="l">
              <a:buNone/>
            </a:pPr>
            <a:endParaRPr sz="1200"/>
          </a:p>
        </p:txBody>
      </p:sp>
      <p:pic>
        <p:nvPicPr>
          <p:cNvPr id="44" name="Рисунок 2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280920" y="8671223"/>
            <a:ext cx="2994660" cy="1631315"/>
          </a:xfrm>
          <a:prstGeom prst="rect">
            <a:avLst/>
          </a:prstGeom>
          <a:ln>
            <a:noFill/>
          </a:ln>
        </p:spPr>
      </p:pic>
      <p:pic>
        <p:nvPicPr>
          <p:cNvPr id="45" name="Picture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101850" y="622300"/>
            <a:ext cx="3810000" cy="53847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5271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1"/>
          <p:cNvPicPr>
            <a:picLocks noChangeAspect="1"/>
          </p:cNvPicPr>
          <p:nvPr/>
        </p:nvPicPr>
        <p:blipFill>
          <a:blip r:embed="rId3"/>
          <a:srcRect l="17169" t="1678" r="20457" b="24653"/>
          <a:stretch>
            <a:fillRect/>
          </a:stretch>
        </p:blipFill>
        <p:spPr>
          <a:xfrm rot="16200000">
            <a:off x="2818447" y="4664710"/>
            <a:ext cx="1842135" cy="2901315"/>
          </a:xfrm>
          <a:prstGeom prst="rect">
            <a:avLst/>
          </a:prstGeom>
        </p:spPr>
      </p:pic>
      <p:pic>
        <p:nvPicPr>
          <p:cNvPr id="36" name="图片 5"/>
          <p:cNvPicPr>
            <a:picLocks noChangeAspect="1"/>
          </p:cNvPicPr>
          <p:nvPr/>
        </p:nvPicPr>
        <p:blipFill>
          <a:blip r:embed="rId4"/>
          <a:srcRect r="-1441" b="7860"/>
          <a:stretch>
            <a:fillRect/>
          </a:stretch>
        </p:blipFill>
        <p:spPr>
          <a:xfrm>
            <a:off x="2456815" y="1778695"/>
            <a:ext cx="2576830" cy="198501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D9DF6F60-7BF2-4052-9E46-4FF5741D70CD}"/>
              </a:ext>
            </a:extLst>
          </p:cNvPr>
          <p:cNvSpPr>
            <a:spLocks noGrp="1"/>
          </p:cNvSpPr>
          <p:nvPr/>
        </p:nvSpPr>
        <p:spPr>
          <a:xfrm>
            <a:off x="654051" y="3975100"/>
            <a:ext cx="61369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/>
              <a:t>3-й шаг:  Зафиксируйте излучающую рамку А и приёмную рамку С уголком 1 и закрепите заземляющее кольцо на винте, как показано на рисунке:</a:t>
            </a:r>
          </a:p>
          <a:p>
            <a:pPr algn="l">
              <a:buNone/>
            </a:pPr>
            <a:endParaRPr sz="120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B2BBDF22-2F6E-4E5D-934F-139938922F28}"/>
              </a:ext>
            </a:extLst>
          </p:cNvPr>
          <p:cNvSpPr>
            <a:spLocks noGrp="1"/>
          </p:cNvSpPr>
          <p:nvPr/>
        </p:nvSpPr>
        <p:spPr>
          <a:xfrm>
            <a:off x="4445953" y="6164896"/>
            <a:ext cx="268605" cy="2482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cxnSp>
        <p:nvCxnSpPr>
          <p:cNvPr id="39" name="直接箭头连接符 15"/>
          <p:cNvCxnSpPr>
            <a:stCxn id="32" idx="2"/>
          </p:cNvCxnSpPr>
          <p:nvPr/>
        </p:nvCxnSpPr>
        <p:spPr>
          <a:xfrm flipH="1">
            <a:off x="4714558" y="6115367"/>
            <a:ext cx="475614" cy="1736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3E71266-CF1E-471B-B962-A8669D1ECD69}"/>
              </a:ext>
            </a:extLst>
          </p:cNvPr>
          <p:cNvSpPr>
            <a:spLocks noGrp="1"/>
          </p:cNvSpPr>
          <p:nvPr/>
        </p:nvSpPr>
        <p:spPr>
          <a:xfrm>
            <a:off x="5310187" y="5701664"/>
            <a:ext cx="914400" cy="78803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solidFill>
              <a:schemeClr val="accent1"/>
            </a:solidFill>
          </a:ln>
        </p:spPr>
        <p:txBody>
          <a:bodyPr vert="horz" anchor="t"/>
          <a:lstStyle/>
          <a:p>
            <a:pPr algn="l">
              <a:buNone/>
            </a:pPr>
            <a:r>
              <a:rPr sz="1200"/>
              <a:t>Заземляющее кольцо</a:t>
            </a:r>
            <a:endParaRPr/>
          </a:p>
        </p:txBody>
      </p:sp>
      <p:cxnSp>
        <p:nvCxnSpPr>
          <p:cNvPr id="41" name="直接箭头连接符 23"/>
          <p:cNvCxnSpPr/>
          <p:nvPr/>
        </p:nvCxnSpPr>
        <p:spPr>
          <a:xfrm flipV="1">
            <a:off x="4029394" y="6848157"/>
            <a:ext cx="416559" cy="328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5EFE42B7-1FE4-471B-BA64-B337DE29228B}"/>
              </a:ext>
            </a:extLst>
          </p:cNvPr>
          <p:cNvSpPr>
            <a:spLocks noGrp="1"/>
          </p:cNvSpPr>
          <p:nvPr/>
        </p:nvSpPr>
        <p:spPr>
          <a:xfrm>
            <a:off x="2711450" y="7042150"/>
            <a:ext cx="1253966" cy="26924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0"/>
            <a:tileRect/>
          </a:gradFill>
          <a:ln w="158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vert="horz" anchor="t"/>
          <a:lstStyle/>
          <a:p>
            <a:pPr algn="l">
              <a:buNone/>
            </a:pPr>
            <a:r>
              <a:rPr sz="1200"/>
              <a:t>Выход USB 2,0</a:t>
            </a:r>
            <a:endParaRPr/>
          </a:p>
        </p:txBody>
      </p:sp>
      <p:sp>
        <p:nvSpPr>
          <p:cNvPr id="25" name="文本框 6">
            <a:extLst>
              <a:ext uri="{FF2B5EF4-FFF2-40B4-BE49-F238E27FC236}">
                <a16:creationId xmlns:a16="http://schemas.microsoft.com/office/drawing/2014/main" xmlns="" id="{2CCD90C6-4D52-4A3C-8218-2D9BF6C0BD9B}"/>
              </a:ext>
            </a:extLst>
          </p:cNvPr>
          <p:cNvSpPr>
            <a:spLocks noGrp="1"/>
          </p:cNvSpPr>
          <p:nvPr/>
        </p:nvSpPr>
        <p:spPr>
          <a:xfrm>
            <a:off x="1082675" y="393700"/>
            <a:ext cx="53136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/>
              <a:t>В углу где нет шлейфа вытянете немного печатную плату и поднимите чёрную пряжку на разъёме. (Пожалуйста, не переусердствуйте, ее легко повредить). Вставьте шлейф с противоположного профиля (синим цветом вверх) контактами  в сторону печатной платы, до упора и ровно и закройте пряжку разъёма.</a:t>
            </a:r>
          </a:p>
          <a:p>
            <a:endParaRPr sz="1200"/>
          </a:p>
          <a:p>
            <a:r>
              <a:rPr sz="1200"/>
              <a:t>Как показано на фото:</a:t>
            </a:r>
          </a:p>
          <a:p>
            <a:pPr algn="l">
              <a:buNone/>
            </a:pPr>
            <a:endParaRPr sz="1200"/>
          </a:p>
        </p:txBody>
      </p:sp>
      <p:sp>
        <p:nvSpPr>
          <p:cNvPr id="29" name="文本框 21">
            <a:extLst>
              <a:ext uri="{FF2B5EF4-FFF2-40B4-BE49-F238E27FC236}">
                <a16:creationId xmlns:a16="http://schemas.microsoft.com/office/drawing/2014/main" xmlns="" id="{267903ED-3284-4B6A-BD45-7D6728E0F693}"/>
              </a:ext>
            </a:extLst>
          </p:cNvPr>
          <p:cNvSpPr>
            <a:spLocks noGrp="1"/>
          </p:cNvSpPr>
          <p:nvPr/>
        </p:nvSpPr>
        <p:spPr>
          <a:xfrm>
            <a:off x="806450" y="7785100"/>
            <a:ext cx="6095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200"/>
              <a:t>4-й шаг, соедините шлейф между платой A и платой B как показано на рисунке:</a:t>
            </a:r>
          </a:p>
        </p:txBody>
      </p:sp>
      <p:pic>
        <p:nvPicPr>
          <p:cNvPr id="45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210" y="8623300"/>
            <a:ext cx="2891155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36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2">
            <a:extLst>
              <a:ext uri="{FF2B5EF4-FFF2-40B4-BE49-F238E27FC236}">
                <a16:creationId xmlns:a16="http://schemas.microsoft.com/office/drawing/2014/main" xmlns="" id="{6FE44D3A-F487-473D-BEE4-09EFC10BC37F}"/>
              </a:ext>
            </a:extLst>
          </p:cNvPr>
          <p:cNvSpPr>
            <a:spLocks noGrp="1"/>
          </p:cNvSpPr>
          <p:nvPr/>
        </p:nvSpPr>
        <p:spPr>
          <a:xfrm>
            <a:off x="958850" y="317500"/>
            <a:ext cx="58972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200"/>
              <a:t>5-й шаг, профиль А и профиль В фиксируются уголком 2, как показано на рисунке: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050" y="1079500"/>
            <a:ext cx="2962275" cy="1697355"/>
          </a:xfrm>
          <a:prstGeom prst="rect">
            <a:avLst/>
          </a:prstGeom>
        </p:spPr>
      </p:pic>
      <p:sp>
        <p:nvSpPr>
          <p:cNvPr id="4" name="文本框 27">
            <a:extLst>
              <a:ext uri="{FF2B5EF4-FFF2-40B4-BE49-F238E27FC236}">
                <a16:creationId xmlns:a16="http://schemas.microsoft.com/office/drawing/2014/main" xmlns="" id="{7EA72998-D703-40C3-911F-0D509C47D162}"/>
              </a:ext>
            </a:extLst>
          </p:cNvPr>
          <p:cNvSpPr>
            <a:spLocks noGrp="1"/>
          </p:cNvSpPr>
          <p:nvPr/>
        </p:nvSpPr>
        <p:spPr>
          <a:xfrm>
            <a:off x="605790" y="2908301"/>
            <a:ext cx="6144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200"/>
              <a:t>6-й шаг, подключите шлейф профиля C и профилем D, и шлейф вставляется в плату, как показано на рисунке:</a:t>
            </a:r>
          </a:p>
        </p:txBody>
      </p:sp>
      <p:pic>
        <p:nvPicPr>
          <p:cNvPr id="14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6955" y="3594100"/>
            <a:ext cx="2871470" cy="1457325"/>
          </a:xfrm>
          <a:prstGeom prst="rect">
            <a:avLst/>
          </a:prstGeom>
        </p:spPr>
      </p:pic>
      <p:sp>
        <p:nvSpPr>
          <p:cNvPr id="6" name="椭圆 26">
            <a:extLst>
              <a:ext uri="{FF2B5EF4-FFF2-40B4-BE49-F238E27FC236}">
                <a16:creationId xmlns:a16="http://schemas.microsoft.com/office/drawing/2014/main" xmlns="" id="{124B0ECF-ADC0-4EB4-ACFD-83A68DFA7B58}"/>
              </a:ext>
            </a:extLst>
          </p:cNvPr>
          <p:cNvSpPr>
            <a:spLocks noGrp="1"/>
          </p:cNvSpPr>
          <p:nvPr/>
        </p:nvSpPr>
        <p:spPr>
          <a:xfrm>
            <a:off x="3659187" y="3837940"/>
            <a:ext cx="457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文本框 28">
            <a:extLst>
              <a:ext uri="{FF2B5EF4-FFF2-40B4-BE49-F238E27FC236}">
                <a16:creationId xmlns:a16="http://schemas.microsoft.com/office/drawing/2014/main" xmlns="" id="{B2CCB568-027B-463A-97E2-A0AB57045054}"/>
              </a:ext>
            </a:extLst>
          </p:cNvPr>
          <p:cNvSpPr>
            <a:spLocks noGrp="1"/>
          </p:cNvSpPr>
          <p:nvPr/>
        </p:nvSpPr>
        <p:spPr>
          <a:xfrm>
            <a:off x="939800" y="5880100"/>
            <a:ext cx="5734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200"/>
              <a:t>7-й шаг, угол 3 используется для фиксации планки C и планки D, как показано на рисунке:</a:t>
            </a:r>
          </a:p>
        </p:txBody>
      </p:sp>
      <p:pic>
        <p:nvPicPr>
          <p:cNvPr id="17" name="图片 29"/>
          <p:cNvPicPr>
            <a:picLocks noChangeAspect="1"/>
          </p:cNvPicPr>
          <p:nvPr/>
        </p:nvPicPr>
        <p:blipFill>
          <a:blip r:embed="rId5"/>
          <a:srcRect t="2026" r="-10627"/>
          <a:stretch>
            <a:fillRect/>
          </a:stretch>
        </p:blipFill>
        <p:spPr>
          <a:xfrm>
            <a:off x="2306955" y="6794500"/>
            <a:ext cx="3044825" cy="139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39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7DBF1BAF-A717-47D9-BDB6-0A20A72C843C}"/>
              </a:ext>
            </a:extLst>
          </p:cNvPr>
          <p:cNvSpPr>
            <a:spLocks noGrp="1"/>
          </p:cNvSpPr>
          <p:nvPr/>
        </p:nvSpPr>
        <p:spPr>
          <a:xfrm>
            <a:off x="1263650" y="850900"/>
            <a:ext cx="51644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200"/>
              <a:t>8-й шаг, планка В  и планка D-фиксируются уголком 4, как показано на рисунке (нет подключения флейфа):</a:t>
            </a:r>
          </a:p>
        </p:txBody>
      </p:sp>
      <p:pic>
        <p:nvPicPr>
          <p:cNvPr id="41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850" y="1765300"/>
            <a:ext cx="3381057" cy="1990750"/>
          </a:xfrm>
          <a:prstGeom prst="rect">
            <a:avLst/>
          </a:prstGeom>
        </p:spPr>
      </p:pic>
      <p:pic>
        <p:nvPicPr>
          <p:cNvPr id="42" name="图片 35"/>
          <p:cNvPicPr>
            <a:picLocks noChangeAspect="1"/>
          </p:cNvPicPr>
          <p:nvPr/>
        </p:nvPicPr>
        <p:blipFill>
          <a:blip r:embed="rId4"/>
          <a:srcRect t="1287" r="12126"/>
          <a:stretch>
            <a:fillRect/>
          </a:stretch>
        </p:blipFill>
        <p:spPr>
          <a:xfrm rot="5400000" flipH="1" flipV="1">
            <a:off x="2314554" y="4067196"/>
            <a:ext cx="2381926" cy="3569334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F442FCC5-20D4-42CA-A7A5-F0731C0DB27E}"/>
              </a:ext>
            </a:extLst>
          </p:cNvPr>
          <p:cNvSpPr>
            <a:spLocks noGrp="1"/>
          </p:cNvSpPr>
          <p:nvPr/>
        </p:nvSpPr>
        <p:spPr>
          <a:xfrm>
            <a:off x="2929890" y="4203700"/>
            <a:ext cx="15068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200"/>
              <a:t>Сборка завершена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1E6C2D3-C2AC-49E4-91AA-EC0E9030D4AD}"/>
              </a:ext>
            </a:extLst>
          </p:cNvPr>
          <p:cNvSpPr>
            <a:spLocks noGrp="1"/>
          </p:cNvSpPr>
          <p:nvPr/>
        </p:nvSpPr>
        <p:spPr>
          <a:xfrm>
            <a:off x="665928" y="7251668"/>
            <a:ext cx="6424259" cy="28623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b="1" i="1" dirty="0" err="1"/>
              <a:t>Видео</a:t>
            </a:r>
            <a:r>
              <a:rPr b="1" i="1" dirty="0"/>
              <a:t> </a:t>
            </a:r>
            <a:r>
              <a:rPr b="1" i="1" dirty="0" err="1" smtClean="0"/>
              <a:t>инструкции</a:t>
            </a:r>
            <a:r>
              <a:rPr lang="ru-RU" b="1" i="1" dirty="0" smtClean="0"/>
              <a:t>:</a:t>
            </a:r>
            <a:endParaRPr b="1" i="1" dirty="0"/>
          </a:p>
          <a:p>
            <a:pPr algn="ctr">
              <a:buNone/>
            </a:pPr>
            <a:endParaRPr b="1" i="1" dirty="0"/>
          </a:p>
          <a:p>
            <a:pPr>
              <a:buNone/>
            </a:pPr>
            <a:r>
              <a:rPr b="1" dirty="0" err="1"/>
              <a:t>по</a:t>
            </a:r>
            <a:r>
              <a:rPr b="1" dirty="0"/>
              <a:t> </a:t>
            </a:r>
            <a:r>
              <a:rPr b="1" dirty="0" err="1"/>
              <a:t>сборке</a:t>
            </a:r>
            <a:r>
              <a:rPr b="1" dirty="0"/>
              <a:t>:</a:t>
            </a:r>
          </a:p>
          <a:p>
            <a:r>
              <a:rPr dirty="0" smtClean="0">
                <a:hlinkClick r:id="rId5"/>
              </a:rPr>
              <a:t>https</a:t>
            </a:r>
            <a:r>
              <a:rPr dirty="0">
                <a:hlinkClick r:id="rId5"/>
              </a:rPr>
              <a:t>://www.youtube.com/watch?v=d94OtOc9TrE</a:t>
            </a:r>
            <a:r>
              <a:rPr dirty="0"/>
              <a:t> </a:t>
            </a:r>
          </a:p>
          <a:p>
            <a:endParaRPr dirty="0"/>
          </a:p>
          <a:p>
            <a:r>
              <a:rPr b="1" i="1" dirty="0" err="1"/>
              <a:t>по</a:t>
            </a:r>
            <a:r>
              <a:rPr b="1" i="1" dirty="0"/>
              <a:t> </a:t>
            </a:r>
            <a:r>
              <a:rPr b="1" i="1" dirty="0" err="1"/>
              <a:t>монтажу</a:t>
            </a:r>
            <a:r>
              <a:rPr b="1" i="1" dirty="0"/>
              <a:t> </a:t>
            </a:r>
            <a:r>
              <a:rPr lang="ru-RU" b="1" i="1" dirty="0" smtClean="0"/>
              <a:t>интерактивной рамки </a:t>
            </a:r>
            <a:r>
              <a:rPr b="1" i="1" dirty="0" err="1" smtClean="0"/>
              <a:t>на</a:t>
            </a:r>
            <a:r>
              <a:rPr b="1" i="1" dirty="0" smtClean="0"/>
              <a:t> </a:t>
            </a:r>
            <a:r>
              <a:rPr b="1" i="1" dirty="0" err="1"/>
              <a:t>телевизор</a:t>
            </a:r>
            <a:r>
              <a:rPr b="1" i="1" dirty="0"/>
              <a:t> с </a:t>
            </a:r>
            <a:r>
              <a:rPr b="1" i="1" dirty="0" err="1" smtClean="0"/>
              <a:t>рамкой</a:t>
            </a:r>
            <a:r>
              <a:rPr lang="ru-RU" b="1" i="1" dirty="0" smtClean="0"/>
              <a:t> </a:t>
            </a:r>
          </a:p>
          <a:p>
            <a:r>
              <a:rPr lang="ru-RU" b="1" i="1" dirty="0" smtClean="0"/>
              <a:t>по периметру:</a:t>
            </a:r>
            <a:endParaRPr b="1" i="1" dirty="0"/>
          </a:p>
          <a:p>
            <a:r>
              <a:rPr b="1" i="1" dirty="0"/>
              <a:t>(</a:t>
            </a:r>
            <a:r>
              <a:rPr b="1" i="1" dirty="0" err="1"/>
              <a:t>рекомендуется</a:t>
            </a:r>
            <a:r>
              <a:rPr b="1" i="1" dirty="0"/>
              <a:t> </a:t>
            </a:r>
            <a:r>
              <a:rPr b="1" i="1" dirty="0" err="1"/>
              <a:t>защищать</a:t>
            </a:r>
            <a:r>
              <a:rPr b="1" i="1" dirty="0"/>
              <a:t> </a:t>
            </a:r>
            <a:r>
              <a:rPr b="1" i="1" dirty="0" err="1"/>
              <a:t>матрицу</a:t>
            </a:r>
            <a:r>
              <a:rPr b="1" i="1" dirty="0"/>
              <a:t> </a:t>
            </a:r>
            <a:r>
              <a:rPr b="1" i="1" dirty="0" err="1"/>
              <a:t>стеклом</a:t>
            </a:r>
            <a:r>
              <a:rPr b="1" i="1" dirty="0"/>
              <a:t>)</a:t>
            </a:r>
          </a:p>
          <a:p>
            <a:endParaRPr dirty="0"/>
          </a:p>
          <a:p>
            <a:r>
              <a:rPr dirty="0">
                <a:hlinkClick r:id="rId6"/>
              </a:rPr>
              <a:t>https://youtu.be/tKctKeXFOJo</a:t>
            </a:r>
            <a:r>
              <a:rPr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9962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8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8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563</Words>
  <Application>Microsoft Office PowerPoint</Application>
  <DocSecurity>0</DocSecurity>
  <PresentationFormat>Произвольный</PresentationFormat>
  <Paragraphs>51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iBoard</cp:lastModifiedBy>
  <cp:revision>1</cp:revision>
  <dcterms:created xsi:type="dcterms:W3CDTF">2026-10-01T10:06:43Z</dcterms:created>
  <dcterms:modified xsi:type="dcterms:W3CDTF">2026-10-01T10:18:32Z</dcterms:modified>
</cp:coreProperties>
</file>